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72" r:id="rId1"/>
  </p:sldMasterIdLst>
  <p:sldIdLst>
    <p:sldId id="257" r:id="rId2"/>
    <p:sldId id="258" r:id="rId3"/>
    <p:sldId id="280" r:id="rId4"/>
    <p:sldId id="259" r:id="rId5"/>
    <p:sldId id="260" r:id="rId6"/>
    <p:sldId id="279" r:id="rId7"/>
    <p:sldId id="281" r:id="rId8"/>
    <p:sldId id="261" r:id="rId9"/>
    <p:sldId id="283" r:id="rId10"/>
    <p:sldId id="263" r:id="rId11"/>
    <p:sldId id="264" r:id="rId12"/>
    <p:sldId id="265" r:id="rId13"/>
    <p:sldId id="285" r:id="rId14"/>
  </p:sldIdLst>
  <p:sldSz cx="11879263" cy="7775575"/>
  <p:notesSz cx="6858000" cy="9144000"/>
  <p:defaultTextStyle>
    <a:defPPr>
      <a:defRPr lang="es-CL"/>
    </a:defPPr>
    <a:lvl1pPr marL="0" algn="l" defTabSz="943327" rtl="0" eaLnBrk="1" latinLnBrk="0" hangingPunct="1">
      <a:defRPr sz="1857" kern="1200">
        <a:solidFill>
          <a:schemeClr val="tx1"/>
        </a:solidFill>
        <a:latin typeface="+mn-lt"/>
        <a:ea typeface="+mn-ea"/>
        <a:cs typeface="+mn-cs"/>
      </a:defRPr>
    </a:lvl1pPr>
    <a:lvl2pPr marL="471663" algn="l" defTabSz="943327" rtl="0" eaLnBrk="1" latinLnBrk="0" hangingPunct="1">
      <a:defRPr sz="1857" kern="1200">
        <a:solidFill>
          <a:schemeClr val="tx1"/>
        </a:solidFill>
        <a:latin typeface="+mn-lt"/>
        <a:ea typeface="+mn-ea"/>
        <a:cs typeface="+mn-cs"/>
      </a:defRPr>
    </a:lvl2pPr>
    <a:lvl3pPr marL="943327" algn="l" defTabSz="943327" rtl="0" eaLnBrk="1" latinLnBrk="0" hangingPunct="1">
      <a:defRPr sz="1857" kern="1200">
        <a:solidFill>
          <a:schemeClr val="tx1"/>
        </a:solidFill>
        <a:latin typeface="+mn-lt"/>
        <a:ea typeface="+mn-ea"/>
        <a:cs typeface="+mn-cs"/>
      </a:defRPr>
    </a:lvl3pPr>
    <a:lvl4pPr marL="1414991" algn="l" defTabSz="943327" rtl="0" eaLnBrk="1" latinLnBrk="0" hangingPunct="1">
      <a:defRPr sz="1857" kern="1200">
        <a:solidFill>
          <a:schemeClr val="tx1"/>
        </a:solidFill>
        <a:latin typeface="+mn-lt"/>
        <a:ea typeface="+mn-ea"/>
        <a:cs typeface="+mn-cs"/>
      </a:defRPr>
    </a:lvl4pPr>
    <a:lvl5pPr marL="1886654" algn="l" defTabSz="943327" rtl="0" eaLnBrk="1" latinLnBrk="0" hangingPunct="1">
      <a:defRPr sz="1857" kern="1200">
        <a:solidFill>
          <a:schemeClr val="tx1"/>
        </a:solidFill>
        <a:latin typeface="+mn-lt"/>
        <a:ea typeface="+mn-ea"/>
        <a:cs typeface="+mn-cs"/>
      </a:defRPr>
    </a:lvl5pPr>
    <a:lvl6pPr marL="2358318" algn="l" defTabSz="943327" rtl="0" eaLnBrk="1" latinLnBrk="0" hangingPunct="1">
      <a:defRPr sz="1857" kern="1200">
        <a:solidFill>
          <a:schemeClr val="tx1"/>
        </a:solidFill>
        <a:latin typeface="+mn-lt"/>
        <a:ea typeface="+mn-ea"/>
        <a:cs typeface="+mn-cs"/>
      </a:defRPr>
    </a:lvl6pPr>
    <a:lvl7pPr marL="2829982" algn="l" defTabSz="943327" rtl="0" eaLnBrk="1" latinLnBrk="0" hangingPunct="1">
      <a:defRPr sz="1857" kern="1200">
        <a:solidFill>
          <a:schemeClr val="tx1"/>
        </a:solidFill>
        <a:latin typeface="+mn-lt"/>
        <a:ea typeface="+mn-ea"/>
        <a:cs typeface="+mn-cs"/>
      </a:defRPr>
    </a:lvl7pPr>
    <a:lvl8pPr marL="3301646" algn="l" defTabSz="943327" rtl="0" eaLnBrk="1" latinLnBrk="0" hangingPunct="1">
      <a:defRPr sz="1857" kern="1200">
        <a:solidFill>
          <a:schemeClr val="tx1"/>
        </a:solidFill>
        <a:latin typeface="+mn-lt"/>
        <a:ea typeface="+mn-ea"/>
        <a:cs typeface="+mn-cs"/>
      </a:defRPr>
    </a:lvl8pPr>
    <a:lvl9pPr marL="3773309" algn="l" defTabSz="943327" rtl="0" eaLnBrk="1" latinLnBrk="0" hangingPunct="1">
      <a:defRPr sz="18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9" userDrawn="1">
          <p15:clr>
            <a:srgbClr val="A4A3A4"/>
          </p15:clr>
        </p15:guide>
        <p15:guide id="2" pos="37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013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282" y="1596"/>
      </p:cViewPr>
      <p:guideLst>
        <p:guide orient="horz" pos="2449"/>
        <p:guide pos="37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945" y="1272531"/>
            <a:ext cx="10097374" cy="2707052"/>
          </a:xfrm>
        </p:spPr>
        <p:txBody>
          <a:bodyPr anchor="b"/>
          <a:lstStyle>
            <a:lvl1pPr algn="ctr">
              <a:defRPr sz="6803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4908" y="4083977"/>
            <a:ext cx="8909447" cy="1877297"/>
          </a:xfrm>
        </p:spPr>
        <p:txBody>
          <a:bodyPr/>
          <a:lstStyle>
            <a:lvl1pPr marL="0" indent="0" algn="ctr">
              <a:buNone/>
              <a:defRPr sz="2721"/>
            </a:lvl1pPr>
            <a:lvl2pPr marL="518373" indent="0" algn="ctr">
              <a:buNone/>
              <a:defRPr sz="2268"/>
            </a:lvl2pPr>
            <a:lvl3pPr marL="1036747" indent="0" algn="ctr">
              <a:buNone/>
              <a:defRPr sz="2041"/>
            </a:lvl3pPr>
            <a:lvl4pPr marL="1555120" indent="0" algn="ctr">
              <a:buNone/>
              <a:defRPr sz="1814"/>
            </a:lvl4pPr>
            <a:lvl5pPr marL="2073493" indent="0" algn="ctr">
              <a:buNone/>
              <a:defRPr sz="1814"/>
            </a:lvl5pPr>
            <a:lvl6pPr marL="2591867" indent="0" algn="ctr">
              <a:buNone/>
              <a:defRPr sz="1814"/>
            </a:lvl6pPr>
            <a:lvl7pPr marL="3110240" indent="0" algn="ctr">
              <a:buNone/>
              <a:defRPr sz="1814"/>
            </a:lvl7pPr>
            <a:lvl8pPr marL="3628614" indent="0" algn="ctr">
              <a:buNone/>
              <a:defRPr sz="1814"/>
            </a:lvl8pPr>
            <a:lvl9pPr marL="4146987" indent="0" algn="ctr">
              <a:buNone/>
              <a:defRPr sz="1814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499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332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98" y="413978"/>
            <a:ext cx="2561466" cy="658944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6700" y="413978"/>
            <a:ext cx="7535907" cy="658944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04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269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513" y="1938496"/>
            <a:ext cx="10245864" cy="3234423"/>
          </a:xfrm>
        </p:spPr>
        <p:txBody>
          <a:bodyPr anchor="b"/>
          <a:lstStyle>
            <a:lvl1pPr>
              <a:defRPr sz="6803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513" y="5203518"/>
            <a:ext cx="10245864" cy="1700906"/>
          </a:xfrm>
        </p:spPr>
        <p:txBody>
          <a:bodyPr/>
          <a:lstStyle>
            <a:lvl1pPr marL="0" indent="0">
              <a:buNone/>
              <a:defRPr sz="2721">
                <a:solidFill>
                  <a:schemeClr val="tx1"/>
                </a:solidFill>
              </a:defRPr>
            </a:lvl1pPr>
            <a:lvl2pPr marL="51837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2pPr>
            <a:lvl3pPr marL="1036747" indent="0">
              <a:buNone/>
              <a:defRPr sz="2041">
                <a:solidFill>
                  <a:schemeClr val="tx1">
                    <a:tint val="75000"/>
                  </a:schemeClr>
                </a:solidFill>
              </a:defRPr>
            </a:lvl3pPr>
            <a:lvl4pPr marL="155512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4pPr>
            <a:lvl5pPr marL="2073493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5pPr>
            <a:lvl6pPr marL="2591867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6pPr>
            <a:lvl7pPr marL="311024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7pPr>
            <a:lvl8pPr marL="3628614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8pPr>
            <a:lvl9pPr marL="4146987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963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6699" y="2069887"/>
            <a:ext cx="5048687" cy="493353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3877" y="2069887"/>
            <a:ext cx="5048687" cy="493353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18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7" y="413979"/>
            <a:ext cx="10245864" cy="15029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248" y="1906097"/>
            <a:ext cx="5025484" cy="934148"/>
          </a:xfrm>
        </p:spPr>
        <p:txBody>
          <a:bodyPr anchor="b"/>
          <a:lstStyle>
            <a:lvl1pPr marL="0" indent="0">
              <a:buNone/>
              <a:defRPr sz="2721" b="1"/>
            </a:lvl1pPr>
            <a:lvl2pPr marL="518373" indent="0">
              <a:buNone/>
              <a:defRPr sz="2268" b="1"/>
            </a:lvl2pPr>
            <a:lvl3pPr marL="1036747" indent="0">
              <a:buNone/>
              <a:defRPr sz="2041" b="1"/>
            </a:lvl3pPr>
            <a:lvl4pPr marL="1555120" indent="0">
              <a:buNone/>
              <a:defRPr sz="1814" b="1"/>
            </a:lvl4pPr>
            <a:lvl5pPr marL="2073493" indent="0">
              <a:buNone/>
              <a:defRPr sz="1814" b="1"/>
            </a:lvl5pPr>
            <a:lvl6pPr marL="2591867" indent="0">
              <a:buNone/>
              <a:defRPr sz="1814" b="1"/>
            </a:lvl6pPr>
            <a:lvl7pPr marL="3110240" indent="0">
              <a:buNone/>
              <a:defRPr sz="1814" b="1"/>
            </a:lvl7pPr>
            <a:lvl8pPr marL="3628614" indent="0">
              <a:buNone/>
              <a:defRPr sz="1814" b="1"/>
            </a:lvl8pPr>
            <a:lvl9pPr marL="4146987" indent="0">
              <a:buNone/>
              <a:defRPr sz="181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248" y="2840245"/>
            <a:ext cx="5025484" cy="4177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3878" y="1906097"/>
            <a:ext cx="5050234" cy="934148"/>
          </a:xfrm>
        </p:spPr>
        <p:txBody>
          <a:bodyPr anchor="b"/>
          <a:lstStyle>
            <a:lvl1pPr marL="0" indent="0">
              <a:buNone/>
              <a:defRPr sz="2721" b="1"/>
            </a:lvl1pPr>
            <a:lvl2pPr marL="518373" indent="0">
              <a:buNone/>
              <a:defRPr sz="2268" b="1"/>
            </a:lvl2pPr>
            <a:lvl3pPr marL="1036747" indent="0">
              <a:buNone/>
              <a:defRPr sz="2041" b="1"/>
            </a:lvl3pPr>
            <a:lvl4pPr marL="1555120" indent="0">
              <a:buNone/>
              <a:defRPr sz="1814" b="1"/>
            </a:lvl4pPr>
            <a:lvl5pPr marL="2073493" indent="0">
              <a:buNone/>
              <a:defRPr sz="1814" b="1"/>
            </a:lvl5pPr>
            <a:lvl6pPr marL="2591867" indent="0">
              <a:buNone/>
              <a:defRPr sz="1814" b="1"/>
            </a:lvl6pPr>
            <a:lvl7pPr marL="3110240" indent="0">
              <a:buNone/>
              <a:defRPr sz="1814" b="1"/>
            </a:lvl7pPr>
            <a:lvl8pPr marL="3628614" indent="0">
              <a:buNone/>
              <a:defRPr sz="1814" b="1"/>
            </a:lvl8pPr>
            <a:lvl9pPr marL="4146987" indent="0">
              <a:buNone/>
              <a:defRPr sz="181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3878" y="2840245"/>
            <a:ext cx="5050234" cy="4177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486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380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4005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518372"/>
            <a:ext cx="3831372" cy="1814301"/>
          </a:xfrm>
        </p:spPr>
        <p:txBody>
          <a:bodyPr anchor="b"/>
          <a:lstStyle>
            <a:lvl1pPr>
              <a:defRPr sz="362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234" y="1119540"/>
            <a:ext cx="6013877" cy="5525698"/>
          </a:xfrm>
        </p:spPr>
        <p:txBody>
          <a:bodyPr/>
          <a:lstStyle>
            <a:lvl1pPr>
              <a:defRPr sz="3628"/>
            </a:lvl1pPr>
            <a:lvl2pPr>
              <a:defRPr sz="3175"/>
            </a:lvl2pPr>
            <a:lvl3pPr>
              <a:defRPr sz="2721"/>
            </a:lvl3pPr>
            <a:lvl4pPr>
              <a:defRPr sz="2268"/>
            </a:lvl4pPr>
            <a:lvl5pPr>
              <a:defRPr sz="2268"/>
            </a:lvl5pPr>
            <a:lvl6pPr>
              <a:defRPr sz="2268"/>
            </a:lvl6pPr>
            <a:lvl7pPr>
              <a:defRPr sz="2268"/>
            </a:lvl7pPr>
            <a:lvl8pPr>
              <a:defRPr sz="2268"/>
            </a:lvl8pPr>
            <a:lvl9pPr>
              <a:defRPr sz="2268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2332673"/>
            <a:ext cx="3831372" cy="4321564"/>
          </a:xfrm>
        </p:spPr>
        <p:txBody>
          <a:bodyPr/>
          <a:lstStyle>
            <a:lvl1pPr marL="0" indent="0">
              <a:buNone/>
              <a:defRPr sz="1814"/>
            </a:lvl1pPr>
            <a:lvl2pPr marL="518373" indent="0">
              <a:buNone/>
              <a:defRPr sz="1587"/>
            </a:lvl2pPr>
            <a:lvl3pPr marL="1036747" indent="0">
              <a:buNone/>
              <a:defRPr sz="1361"/>
            </a:lvl3pPr>
            <a:lvl4pPr marL="1555120" indent="0">
              <a:buNone/>
              <a:defRPr sz="1134"/>
            </a:lvl4pPr>
            <a:lvl5pPr marL="2073493" indent="0">
              <a:buNone/>
              <a:defRPr sz="1134"/>
            </a:lvl5pPr>
            <a:lvl6pPr marL="2591867" indent="0">
              <a:buNone/>
              <a:defRPr sz="1134"/>
            </a:lvl6pPr>
            <a:lvl7pPr marL="3110240" indent="0">
              <a:buNone/>
              <a:defRPr sz="1134"/>
            </a:lvl7pPr>
            <a:lvl8pPr marL="3628614" indent="0">
              <a:buNone/>
              <a:defRPr sz="1134"/>
            </a:lvl8pPr>
            <a:lvl9pPr marL="4146987" indent="0">
              <a:buNone/>
              <a:defRPr sz="1134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7840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518372"/>
            <a:ext cx="3831372" cy="1814301"/>
          </a:xfrm>
        </p:spPr>
        <p:txBody>
          <a:bodyPr anchor="b"/>
          <a:lstStyle>
            <a:lvl1pPr>
              <a:defRPr sz="362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50234" y="1119540"/>
            <a:ext cx="6013877" cy="5525698"/>
          </a:xfrm>
        </p:spPr>
        <p:txBody>
          <a:bodyPr anchor="t"/>
          <a:lstStyle>
            <a:lvl1pPr marL="0" indent="0">
              <a:buNone/>
              <a:defRPr sz="3628"/>
            </a:lvl1pPr>
            <a:lvl2pPr marL="518373" indent="0">
              <a:buNone/>
              <a:defRPr sz="3175"/>
            </a:lvl2pPr>
            <a:lvl3pPr marL="1036747" indent="0">
              <a:buNone/>
              <a:defRPr sz="2721"/>
            </a:lvl3pPr>
            <a:lvl4pPr marL="1555120" indent="0">
              <a:buNone/>
              <a:defRPr sz="2268"/>
            </a:lvl4pPr>
            <a:lvl5pPr marL="2073493" indent="0">
              <a:buNone/>
              <a:defRPr sz="2268"/>
            </a:lvl5pPr>
            <a:lvl6pPr marL="2591867" indent="0">
              <a:buNone/>
              <a:defRPr sz="2268"/>
            </a:lvl6pPr>
            <a:lvl7pPr marL="3110240" indent="0">
              <a:buNone/>
              <a:defRPr sz="2268"/>
            </a:lvl7pPr>
            <a:lvl8pPr marL="3628614" indent="0">
              <a:buNone/>
              <a:defRPr sz="2268"/>
            </a:lvl8pPr>
            <a:lvl9pPr marL="4146987" indent="0">
              <a:buNone/>
              <a:defRPr sz="226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2332673"/>
            <a:ext cx="3831372" cy="4321564"/>
          </a:xfrm>
        </p:spPr>
        <p:txBody>
          <a:bodyPr/>
          <a:lstStyle>
            <a:lvl1pPr marL="0" indent="0">
              <a:buNone/>
              <a:defRPr sz="1814"/>
            </a:lvl1pPr>
            <a:lvl2pPr marL="518373" indent="0">
              <a:buNone/>
              <a:defRPr sz="1587"/>
            </a:lvl2pPr>
            <a:lvl3pPr marL="1036747" indent="0">
              <a:buNone/>
              <a:defRPr sz="1361"/>
            </a:lvl3pPr>
            <a:lvl4pPr marL="1555120" indent="0">
              <a:buNone/>
              <a:defRPr sz="1134"/>
            </a:lvl4pPr>
            <a:lvl5pPr marL="2073493" indent="0">
              <a:buNone/>
              <a:defRPr sz="1134"/>
            </a:lvl5pPr>
            <a:lvl6pPr marL="2591867" indent="0">
              <a:buNone/>
              <a:defRPr sz="1134"/>
            </a:lvl6pPr>
            <a:lvl7pPr marL="3110240" indent="0">
              <a:buNone/>
              <a:defRPr sz="1134"/>
            </a:lvl7pPr>
            <a:lvl8pPr marL="3628614" indent="0">
              <a:buNone/>
              <a:defRPr sz="1134"/>
            </a:lvl8pPr>
            <a:lvl9pPr marL="4146987" indent="0">
              <a:buNone/>
              <a:defRPr sz="1134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591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6700" y="413979"/>
            <a:ext cx="10245864" cy="1502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700" y="2069887"/>
            <a:ext cx="10245864" cy="4933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6699" y="7206808"/>
            <a:ext cx="2672834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6FED6-9A0C-473E-8AA7-FD6183C422BB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5006" y="7206808"/>
            <a:ext cx="4009251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9730" y="7206808"/>
            <a:ext cx="2672834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77B81-3D30-4966-90AF-3A00CBE8FA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860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36747" rtl="0" eaLnBrk="1" latinLnBrk="0" hangingPunct="1">
        <a:lnSpc>
          <a:spcPct val="90000"/>
        </a:lnSpc>
        <a:spcBef>
          <a:spcPct val="0"/>
        </a:spcBef>
        <a:buNone/>
        <a:defRPr sz="4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187" indent="-259187" algn="l" defTabSz="1036747" rtl="0" eaLnBrk="1" latinLnBrk="0" hangingPunct="1">
        <a:lnSpc>
          <a:spcPct val="90000"/>
        </a:lnSpc>
        <a:spcBef>
          <a:spcPts val="1134"/>
        </a:spcBef>
        <a:buFont typeface="Arial" panose="020B0604020202020204" pitchFamily="34" charset="0"/>
        <a:buChar char="•"/>
        <a:defRPr sz="3175" kern="1200">
          <a:solidFill>
            <a:schemeClr val="tx1"/>
          </a:solidFill>
          <a:latin typeface="+mn-lt"/>
          <a:ea typeface="+mn-ea"/>
          <a:cs typeface="+mn-cs"/>
        </a:defRPr>
      </a:lvl1pPr>
      <a:lvl2pPr marL="77756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1" kern="1200">
          <a:solidFill>
            <a:schemeClr val="tx1"/>
          </a:solidFill>
          <a:latin typeface="+mn-lt"/>
          <a:ea typeface="+mn-ea"/>
          <a:cs typeface="+mn-cs"/>
        </a:defRPr>
      </a:lvl2pPr>
      <a:lvl3pPr marL="129593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81430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33268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85105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36942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88780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406174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518373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1036747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555120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073493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591867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110240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628614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146987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321862"/>
              </p:ext>
            </p:extLst>
          </p:nvPr>
        </p:nvGraphicFramePr>
        <p:xfrm>
          <a:off x="933111" y="531259"/>
          <a:ext cx="10246014" cy="1310481"/>
        </p:xfrm>
        <a:graphic>
          <a:graphicData uri="http://schemas.openxmlformats.org/drawingml/2006/table">
            <a:tbl>
              <a:tblPr firstRow="1" firstCol="1" bandRow="1"/>
              <a:tblGrid>
                <a:gridCol w="1352889"/>
                <a:gridCol w="3285460"/>
                <a:gridCol w="5607665"/>
              </a:tblGrid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Región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Antofagasta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Comuna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Mejillones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Barrio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Casa de Máquinas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Ejecutor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Dupla Barrial PQMB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Fecha inicio fase II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1 de Febrero 2020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Fecha término fase II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30 Septiembre 2022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Nombre proyecto PGO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Plaza O´Higginis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Código de Obra PGO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No aplica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Estado del proyecto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 diseño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319082"/>
              </p:ext>
            </p:extLst>
          </p:nvPr>
        </p:nvGraphicFramePr>
        <p:xfrm>
          <a:off x="5720313" y="526030"/>
          <a:ext cx="5316279" cy="1336649"/>
        </p:xfrm>
        <a:graphic>
          <a:graphicData uri="http://schemas.openxmlformats.org/drawingml/2006/table">
            <a:tbl>
              <a:tblPr firstRow="1" firstCol="1" bandRow="1"/>
              <a:tblGrid>
                <a:gridCol w="2030820"/>
                <a:gridCol w="3285459"/>
              </a:tblGrid>
              <a:tr h="1650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Marco presupuestario PGS M$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 $20.000.000</a:t>
                      </a:r>
                      <a:endParaRPr lang="es-CL" sz="8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Nombre proyecto PGS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Programa de Seguridad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Ciudadana  Nos cuidamos entre </a:t>
                      </a:r>
                      <a:r>
                        <a:rPr lang="es-CL" sz="800" kern="8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tod@s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  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Código de proyecto PGS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 Sin información</a:t>
                      </a:r>
                      <a:endParaRPr lang="es-CL" sz="8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 $4.000.000</a:t>
                      </a:r>
                      <a:endParaRPr lang="es-CL" sz="8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Financiamiento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Programa Quiero Mi Barrio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Categoría PGS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Asociatividad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Seguridad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Eje transversal prioritario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Seguridad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Inicio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Noviembre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2020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Término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Abril 2022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920616"/>
              </p:ext>
            </p:extLst>
          </p:nvPr>
        </p:nvGraphicFramePr>
        <p:xfrm>
          <a:off x="934374" y="1993166"/>
          <a:ext cx="10246017" cy="3845530"/>
        </p:xfrm>
        <a:graphic>
          <a:graphicData uri="http://schemas.openxmlformats.org/drawingml/2006/table">
            <a:tbl>
              <a:tblPr firstRow="1" firstCol="1" bandRow="1"/>
              <a:tblGrid>
                <a:gridCol w="1225423"/>
                <a:gridCol w="2592956"/>
                <a:gridCol w="1269792"/>
                <a:gridCol w="831977"/>
                <a:gridCol w="782796"/>
                <a:gridCol w="1113277"/>
                <a:gridCol w="1009698"/>
                <a:gridCol w="1420098"/>
              </a:tblGrid>
              <a:tr h="151354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Programa de Seguridad Ciudadana  Nos cuidamos Entre </a:t>
                      </a:r>
                      <a:r>
                        <a:rPr lang="es-CL" sz="800" b="1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Tod@s</a:t>
                      </a:r>
                      <a:r>
                        <a:rPr lang="es-CL" sz="800" b="1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  </a:t>
                      </a:r>
                      <a:endParaRPr lang="es-CL" sz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0811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Objetivo </a:t>
                      </a:r>
                      <a:endParaRPr lang="es-CL" sz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Descripción</a:t>
                      </a:r>
                      <a:endParaRPr lang="es-CL" sz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Mapa de actores </a:t>
                      </a:r>
                      <a:endParaRPr lang="es-CL" sz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Destinatarios</a:t>
                      </a:r>
                      <a:endParaRPr lang="es-CL" sz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Hallazgos a abordar en el programa</a:t>
                      </a:r>
                      <a:endParaRPr lang="es-CL" sz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Enfoque del programa</a:t>
                      </a:r>
                      <a:endParaRPr lang="es-CL" sz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Resultados medibles y esperados</a:t>
                      </a:r>
                      <a:endParaRPr lang="es-CL" sz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1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Directo</a:t>
                      </a:r>
                      <a:endParaRPr lang="es-CL" sz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Indirectos</a:t>
                      </a:r>
                      <a:endParaRPr lang="es-CL" sz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9087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Instalar y potenciar factores protectores medioambientales del barrio Casa de máquinas mediante campañas de sensibilización y conformación de comisiones de vecinos representantes de los diversos sectores de seguridad barrial</a:t>
                      </a: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tema de la seguridad aparece como una problemática que preocupa a las personas que habitan los tres barrios que conforman el polígono, por lo tanto, el programa está orientado a contribuir al establecimiento de condiciones de seguridad en el territorio, contemplando acciones que involucran directamente a los vecinos y vecinas.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 conformará una red vecinal de seguridad barrial, la cual se centrará principalmente en conectarse con aquellas redes comunales que pueden contribuir a su tarea, </a:t>
                      </a:r>
                      <a:r>
                        <a:rPr lang="es-CL" sz="8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intencionando</a:t>
                      </a: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que la mayor cantidad de habitantes del polígono puedan estar informados/as e involucrarse en las acciones de esta red.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Además se desarrollará una campaña de sensibilización sobre seguridad vial dirigida a la comunidad de acuerdo a la importancia dada por los vecinos en las instancias de levantamiento.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 esto se pretende relevar y potenciar capital social de los distintos sectores del barrio, que permita la articulación entre representantes de dichos sectores e instituciones de la comuna.</a:t>
                      </a: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Dirección Municipal de Seguridad Pública, Dirigentes sociales, socios de las organizaciones funcionales y territoriales, vecinos/as interesados/as en temas de seguridad. </a:t>
                      </a: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Dirigentes sociales, socios de las organizaciones, vecinos/as interesados/as en temas de seguridad</a:t>
                      </a: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Personas que habitan o transitan por el polígono de intervención.</a:t>
                      </a: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lvl="0" indent="-85725" algn="just" defTabSz="7200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Organizaciones débiles y dirigentes poco representativos.</a:t>
                      </a:r>
                    </a:p>
                    <a:p>
                      <a:pPr marL="85725" lvl="0" indent="-85725" algn="just" defTabSz="7200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Desvinculación y desconocimiento entre vecinos.</a:t>
                      </a:r>
                    </a:p>
                    <a:p>
                      <a:pPr marL="85725" lvl="0" indent="-85725" algn="just" defTabSz="7200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Sectores poco iluminados o mal utilizados que generan inseguridad en los </a:t>
                      </a: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vecinos.</a:t>
                      </a:r>
                    </a:p>
                    <a:p>
                      <a:pPr marL="85725" lvl="0" indent="-85725" algn="just" defTabSz="7200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</a:t>
                      </a: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proyecto se justifica en la situación de inseguridad reconocida en el barrio, y por la falta de una organización barrial constante. En este sentido, se propone la organización vecinal como respuesta a situaciones de inseguridad.</a:t>
                      </a: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Esta iniciativa se enfoca en las redes de apoyo vecinal y de la comuna para conducir a mejores situaciones de seguridad en tránsito y ante peligro vial, además de situaciones de emergencia como catástrofes naturales y de percepción de seguridad.</a:t>
                      </a:r>
                    </a:p>
                  </a:txBody>
                  <a:tcPr marL="52419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Catastro de actores temática seguridad a nivel comunal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Diagnóstico participativo seguridad (percepción del delito y emergencias)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 de Trabajo anual 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Red vecinal de seguridad barrial (Vecinos representantes por sectores)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 Vecinos capacitados (</a:t>
                      </a:r>
                      <a:r>
                        <a:rPr lang="es-CL" sz="8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Cert</a:t>
                      </a: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Diagnóstico participativo seguridad vial 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 de Trabajo seguridad vial (corto y mediano plazo)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Incorporar señalética de emergencia.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CL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Campaña Seguridad Vial (actividades informativas y recreativas)</a:t>
                      </a:r>
                      <a:endParaRPr lang="es-CL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000" marR="524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100623" y="137069"/>
            <a:ext cx="3908847" cy="22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9892" tIns="34946" rIns="69892" bIns="3494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698967" lvl="2" algn="just" defTabSz="698967">
              <a:buClr>
                <a:srgbClr val="0070C0"/>
              </a:buClr>
              <a:tabLst>
                <a:tab pos="757215" algn="l"/>
              </a:tabLst>
            </a:pPr>
            <a:r>
              <a:rPr lang="es-ES" sz="994" b="1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Programa de </a:t>
            </a:r>
            <a:r>
              <a:rPr lang="es-ES" sz="994" b="1" dirty="0" smtClean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Seguridad Barrial “Nos cuidamos entre </a:t>
            </a:r>
            <a:r>
              <a:rPr lang="es-ES" sz="994" b="1" dirty="0" err="1" smtClean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tod@s</a:t>
            </a:r>
            <a:r>
              <a:rPr lang="es-ES" sz="994" b="1" dirty="0" smtClean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endParaRPr lang="es-ES" sz="1376" dirty="0"/>
          </a:p>
        </p:txBody>
      </p:sp>
    </p:spTree>
    <p:extLst>
      <p:ext uri="{BB962C8B-B14F-4D97-AF65-F5344CB8AC3E}">
        <p14:creationId xmlns:p14="http://schemas.microsoft.com/office/powerpoint/2010/main" val="2885315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696534"/>
              </p:ext>
            </p:extLst>
          </p:nvPr>
        </p:nvGraphicFramePr>
        <p:xfrm>
          <a:off x="964832" y="405586"/>
          <a:ext cx="10247311" cy="3839834"/>
        </p:xfrm>
        <a:graphic>
          <a:graphicData uri="http://schemas.openxmlformats.org/drawingml/2006/table">
            <a:tbl>
              <a:tblPr/>
              <a:tblGrid>
                <a:gridCol w="2116953"/>
                <a:gridCol w="2119380"/>
                <a:gridCol w="242770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</a:tblGrid>
              <a:tr h="15401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900" b="1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PLAN DE GESTION SOCIAL RECONOCIENDO NUESTRAS HISTORIAS DE BARRIO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61719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Proyecto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Actividades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DIC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ENE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DIC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ENE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</a:tr>
              <a:tr h="308036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es-C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RESCATE DE LA MEMORIA HISTÓRICA DEL  BARRIO</a:t>
                      </a:r>
                      <a:br>
                        <a:rPr lang="es-C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C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1" marR="7701" marT="7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Entrevista a actores claves de los tres sectores (familias antiguas, personajes)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Convocatoria a reuniones y actividades en el espacio público de reconstrucción histórica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05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Recopilación de información secundaria sobre la historia de los 3 barrios que conforman el polígono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Talleres de validación de la información levantada 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Talleres guiados de levantamiento de elementos significativos 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 con niños y niñas para recoger sus experiencias de habitar en el territorio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Definición de tipo de material de registro y difusión en actividad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s-C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ELABORACIÓN Y DIFUSIÓN HISTORIA DE BARRIO</a:t>
                      </a:r>
                      <a:br>
                        <a:rPr lang="es-C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CL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1" marR="7701" marT="7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Elaboración de material de registro por profesional contratado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Lanzamiento de producto final y difusión del mismo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1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Entrega de material a vecinos y vecinas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Evaluación participativa del proceso de reconstrucción de la historia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91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808147" y="332088"/>
            <a:ext cx="2875274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tabLst>
                <a:tab pos="990600" algn="l"/>
              </a:tabLst>
            </a:pPr>
            <a:r>
              <a:rPr kumimoji="0" lang="es-ES" sz="1300" b="1" i="0" u="none" strike="noStrike" cap="none" normalizeH="0" baseline="0" dirty="0" smtClean="0" bmk="_Toc38812522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r>
              <a:rPr kumimoji="0" lang="es-ES" sz="1300" b="1" i="0" u="none" strike="noStrike" cap="none" normalizeH="0" dirty="0" smtClean="0" bmk="_Toc38812522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s-ES" sz="1300" b="1" i="0" u="none" strike="noStrike" cap="none" normalizeH="0" baseline="0" dirty="0" smtClean="0" bmk="_Toc38812522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Manejo Ambiental</a:t>
            </a:r>
            <a:endParaRPr kumimoji="0" lang="es-ES" sz="18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602205"/>
              </p:ext>
            </p:extLst>
          </p:nvPr>
        </p:nvGraphicFramePr>
        <p:xfrm>
          <a:off x="986759" y="2677020"/>
          <a:ext cx="10144838" cy="2930652"/>
        </p:xfrm>
        <a:graphic>
          <a:graphicData uri="http://schemas.openxmlformats.org/drawingml/2006/table">
            <a:tbl>
              <a:tblPr firstRow="1" firstCol="1" bandRow="1"/>
              <a:tblGrid>
                <a:gridCol w="1333032"/>
                <a:gridCol w="3015046"/>
                <a:gridCol w="669559"/>
                <a:gridCol w="669559"/>
                <a:gridCol w="667530"/>
                <a:gridCol w="1002310"/>
                <a:gridCol w="1560276"/>
                <a:gridCol w="1227526"/>
              </a:tblGrid>
              <a:tr h="266700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 de Manejo Ambiental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Objetivo del proyecto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Descripción</a:t>
                      </a:r>
                      <a:endParaRPr lang="es-CL" sz="11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Mapa de actores 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Destinatario del proyecto</a:t>
                      </a:r>
                      <a:endParaRPr lang="es-CL" sz="11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Hallazgos a abordar en el proyecto</a:t>
                      </a:r>
                      <a:endParaRPr lang="es-CL" sz="11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Enfoque del proyecto</a:t>
                      </a:r>
                      <a:endParaRPr lang="es-CL" sz="11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Resultados medibles y esperados del proyecto</a:t>
                      </a:r>
                      <a:endParaRPr lang="es-CL" sz="11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Directo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Indirectos</a:t>
                      </a:r>
                      <a:endParaRPr lang="es-CL" sz="11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2383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Contribuir a la consolidación del espacio público del barrio y la apropiación de los vecinos y vecinas del mismo mediante la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concientización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 involucramiento en el cuidado de estos.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Además de fomentar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una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cultura de uso sostenible de los espacios comunitarios y áreas verdes mediante talleres de formación ambiental.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proceso de apropiación del espacio público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dice relación con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 participación comunitaria en el diseño de la plaza O'Higgins. Para ello, se realizarán asambleas y talleres de participación y de devolución de los resultados de diseño, implementando los requisitos vecinales en el diseño de la plaza. 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 manera paralela se desarrollarán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instancias socioeducativas como la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denominada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Trabajando por nuestro huerto comunitario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que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invitará a vecinos y vecinas a utilizar un espacio de la plaza para la construcción de un huerto que esté a cargo de ellos y ellas. Una segunda instancia corresponde a espacios de formación en reciclaje y cuidado medio ambiental, realizando un espacio de formación en buenas prácticas medioambientales para adultos y adultas, y también para niños y niñas con el propósito de que puedan certificarse como monitores medioambientales. Este programa también incluye instancias de sensibilización para la comunidad.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Escuela Julia Herrera, Jardín infantil Caracolitos, Juntas de vecinos (3), CVD, Feria de las pulgas., CONAF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 personas (participantes diseño plaza, niños, niñas y jóvenes)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Destinatarios campañas de difusión. Aproximadamente 200 personas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proyecto se justifica en la necesidad de instalar capacidades en la población para la mantención de las áreas verdes existentes y las por construir (plaza Diagonal O'Higgins, en concordancia con el PGO). 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proyecto tiene un enfoque de sustentabilidad medioambiental mediante la participación y colaboración comunitaria. Se espera diseñar conjuntamente el espacio de la plaza Diagonal O'Higgins, e instalar capacidades para la mantención de áreas verdes. Se enfocan las actividades de formación principalmente en la población más joven (niños, niñas y jóvenes)</a:t>
                      </a: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Desarrollo de instancias participativas Diseño Plaza O´Higgins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•Elaboración y difusión de material socioeducativo (periodo pandemia)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•Talleres de reciclaje y cuidado ambiental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621408"/>
              </p:ext>
            </p:extLst>
          </p:nvPr>
        </p:nvGraphicFramePr>
        <p:xfrm>
          <a:off x="1382739" y="712382"/>
          <a:ext cx="10246014" cy="1329446"/>
        </p:xfrm>
        <a:graphic>
          <a:graphicData uri="http://schemas.openxmlformats.org/drawingml/2006/table">
            <a:tbl>
              <a:tblPr firstRow="1" firstCol="1" bandRow="1"/>
              <a:tblGrid>
                <a:gridCol w="1352889"/>
                <a:gridCol w="2943954"/>
                <a:gridCol w="5949171"/>
              </a:tblGrid>
              <a:tr h="1645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Región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Antofagasta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Comuna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Mejillones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Barrio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Casa de Máquinas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Ejecutor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Dupla Barrial PQMB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Fecha inicio fase II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1 de Febrero 2020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Fecha término fase II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30 Septiembre 2022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Nombre proyecto PGO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Plaza </a:t>
                      </a:r>
                      <a:r>
                        <a:rPr lang="es-CL" sz="800" kern="8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O´Higginis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Código de Obra PGO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No aplica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Estado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 diseño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274070"/>
              </p:ext>
            </p:extLst>
          </p:nvPr>
        </p:nvGraphicFramePr>
        <p:xfrm>
          <a:off x="5786046" y="726116"/>
          <a:ext cx="4784651" cy="1336649"/>
        </p:xfrm>
        <a:graphic>
          <a:graphicData uri="http://schemas.openxmlformats.org/drawingml/2006/table">
            <a:tbl>
              <a:tblPr firstRow="1" firstCol="1" bandRow="1"/>
              <a:tblGrid>
                <a:gridCol w="1679944"/>
                <a:gridCol w="3104707"/>
              </a:tblGrid>
              <a:tr h="1650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Marco presupuestario PGS M$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$20.000.000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Nombre proyecto PGS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Reconociendo nuestra historia de barrio</a:t>
                      </a: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Código de proyecto PGS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Sin información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$3.000.000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Financiamiento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 Quiero Mi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Categoría PGS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Apropiación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y Uso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Eje transversal prioritario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Medio Ambiente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Inicio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Noviembre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Término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Marzo 2021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75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783995"/>
              </p:ext>
            </p:extLst>
          </p:nvPr>
        </p:nvGraphicFramePr>
        <p:xfrm>
          <a:off x="782151" y="313842"/>
          <a:ext cx="8120309" cy="2939763"/>
        </p:xfrm>
        <a:graphic>
          <a:graphicData uri="http://schemas.openxmlformats.org/drawingml/2006/table">
            <a:tbl>
              <a:tblPr firstRow="1" firstCol="1" bandRow="1"/>
              <a:tblGrid>
                <a:gridCol w="8120309"/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ACTIVIDADES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Línea de intervención 1: </a:t>
                      </a:r>
                      <a:r>
                        <a:rPr lang="es-CL" sz="800" b="1" i="1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Trabajando por nuestro huerto comunitario</a:t>
                      </a:r>
                      <a:endParaRPr lang="es-CL" sz="1100" b="1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66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Desarrollo de Boletín informativo</a:t>
                      </a:r>
                      <a:r>
                        <a:rPr lang="es-CL" sz="800" kern="800" baseline="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 con </a:t>
                      </a:r>
                      <a:r>
                        <a:rPr lang="es-CL" sz="800" kern="800" baseline="0" dirty="0" err="1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tips</a:t>
                      </a:r>
                      <a:r>
                        <a:rPr lang="es-CL" sz="800" kern="800" baseline="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 de cuidado y set de semillas, capsulas informativas que refuercen el contenido. Huerto en casa.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6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Recorrido diagnóstico para </a:t>
                      </a:r>
                      <a:r>
                        <a:rPr lang="es-CL" sz="800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Taller </a:t>
                      </a: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confección </a:t>
                      </a:r>
                      <a:r>
                        <a:rPr lang="es-CL" sz="800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huertos comunitarios que será ubicado en la obra de confianza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Taller comunitario para la confección de huertos comunitarios que será ubicado en la obra de confianza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Ejecución de huertos comunitarios en obra de confianza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Mantención de huertos comunitarios en obra de confianza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Línea de intervención 2: FORMACIÓN EN RECICLAJE Y CUIDADO AMBIENTAL</a:t>
                      </a:r>
                      <a:endParaRPr lang="es-CL" sz="1100" b="1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87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Cápsulas de buenas prácticas medioambientales (vecinos)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taller </a:t>
                      </a:r>
                      <a:r>
                        <a:rPr lang="es-CL" sz="800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formación en buenas prácticas </a:t>
                      </a: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medioambientales (monitores)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just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</a:t>
                      </a:r>
                      <a:r>
                        <a:rPr lang="es-CL" sz="800" kern="800" baseline="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Certificación participantes taller de formación en buenas prácticas medioambientales como monitores medioambientales (Obra de confianza)</a:t>
                      </a:r>
                      <a:endParaRPr lang="es-CL" sz="800" kern="800" dirty="0" smtClean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Elaboración</a:t>
                      </a:r>
                      <a:r>
                        <a:rPr lang="es-CL" sz="800" kern="800" baseline="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 Plan de trabajo medioambiental (Juntas de vecinos, CVD, centros de madres, etc.) corto y mediano plazo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25">
                <a:tc>
                  <a:txBody>
                    <a:bodyPr/>
                    <a:lstStyle/>
                    <a:p>
                      <a:pPr marL="0" marR="0" indent="0" algn="just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Ejecución plan de trabajo monitores medioambientales</a:t>
                      </a:r>
                      <a:endParaRPr lang="es-CL" sz="800" kern="800" dirty="0" smtClean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645">
                <a:tc>
                  <a:txBody>
                    <a:bodyPr/>
                    <a:lstStyle/>
                    <a:p>
                      <a:pPr marL="0" marR="0" indent="0" algn="just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Talleres de sensibilización medioambiental en escuela dirigido a niños, niñas y jóvenes</a:t>
                      </a:r>
                      <a:endParaRPr lang="es-CL" sz="800" kern="800" dirty="0" smtClean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Campaña de difusión de reciclaje mediante concurso de afiches dirigido a niños, niñas y jóvenes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Evaluación participativa del programa</a:t>
                      </a:r>
                      <a:endParaRPr lang="es-CL" sz="8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434635"/>
              </p:ext>
            </p:extLst>
          </p:nvPr>
        </p:nvGraphicFramePr>
        <p:xfrm>
          <a:off x="779168" y="3647446"/>
          <a:ext cx="8101330" cy="2807208"/>
        </p:xfrm>
        <a:graphic>
          <a:graphicData uri="http://schemas.openxmlformats.org/drawingml/2006/table">
            <a:tbl>
              <a:tblPr firstRow="1" firstCol="1" bandRow="1"/>
              <a:tblGrid>
                <a:gridCol w="1980565"/>
                <a:gridCol w="307975"/>
                <a:gridCol w="5812790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Presupuesto del proyecto M$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Presupuesto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Describir requerimiento a adquirir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Línea de intervención 1: </a:t>
                      </a:r>
                      <a:r>
                        <a:rPr lang="es-CL" sz="800" b="1" i="1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Trabajando por nuestro huerto comunitario</a:t>
                      </a: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100" b="1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                                             500.000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Honorarios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profesionales para talleres sobre huertos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comunitarios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                                                 200.000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Gastos operacionales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taller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confección huertos en casa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                                                 200.000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Impresión de material de difusión para el cuidado del huerto comunitario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                                                 300.000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Materiales para la construcción del huerto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400.000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Actividad de apertura de la plaza e inauguración del huerto comunitario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Línea de intervención 2: Formación en reciclaje y cuidado ambiental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500.000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Honorarios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profesional a cargo de relatoría de taller de formación en buenas prácticas medio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ambientales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200.000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Gastos operacionales taller (catering, materiales, entre otros)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                                                 200.000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Taller de sensibilización medioambiental en escuela para niños, niñas y jóvenes 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100.000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Insumos para reuniones mensuales de coordinación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400.000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Elaboración de material de difusión para campañas de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sensibilización y premiación concurso niños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                                             3.000.000 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602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119867"/>
              </p:ext>
            </p:extLst>
          </p:nvPr>
        </p:nvGraphicFramePr>
        <p:xfrm>
          <a:off x="1342226" y="698500"/>
          <a:ext cx="9339188" cy="4933950"/>
        </p:xfrm>
        <a:graphic>
          <a:graphicData uri="http://schemas.openxmlformats.org/drawingml/2006/table">
            <a:tbl>
              <a:tblPr/>
              <a:tblGrid>
                <a:gridCol w="1929344"/>
                <a:gridCol w="1931557"/>
                <a:gridCol w="221255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  <a:gridCol w="219043"/>
              </a:tblGrid>
              <a:tr h="14036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800" b="1" i="0" u="none" strike="noStrike" dirty="0">
                          <a:solidFill>
                            <a:srgbClr val="375623"/>
                          </a:solidFill>
                          <a:effectLst/>
                          <a:latin typeface="Calibri" panose="020F0502020204030204" pitchFamily="34" charset="0"/>
                        </a:rPr>
                        <a:t>PLAN DE GESTION SOCIAL PLAN DE MANEJO AMBIENTAL</a:t>
                      </a:r>
                    </a:p>
                  </a:txBody>
                  <a:tcPr marL="7018" marR="7018" marT="7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7018" marR="7018" marT="7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018" marR="7018" marT="7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7018" marR="7018" marT="7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47387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Proyecto</a:t>
                      </a:r>
                    </a:p>
                  </a:txBody>
                  <a:tcPr marL="7018" marR="7018" marT="7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56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Actividades</a:t>
                      </a:r>
                    </a:p>
                  </a:txBody>
                  <a:tcPr marL="7018" marR="7018" marT="7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5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DIC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ENE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DIC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ENE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8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7018" marR="7018" marT="70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280737">
                <a:tc rowSpan="8">
                  <a:txBody>
                    <a:bodyPr/>
                    <a:lstStyle/>
                    <a:p>
                      <a:pPr algn="ctr" rtl="0" fontAlgn="ctr"/>
                      <a:r>
                        <a:rPr lang="es-C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FORMACIÓN EN RECICLAJE Y CUIDADO AMBIENTAL </a:t>
                      </a:r>
                    </a:p>
                  </a:txBody>
                  <a:tcPr marL="7018" marR="7018" marT="70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Cápsulas de buenas prácticas medioambientales (vecinos)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3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 de formación en buenas prácticas medioambientales (monitores)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47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Actividad de Certificación participantes taller de formación en buenas prácticas medioambientales como monitores medioambientales (Obra de confianza)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10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Elaboración Plan de trabajo medioambiental (Juntas de vecinos, CVD, centros de madres, etc.) corto y mediano plazo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3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Ejecución plan de trabajo monitores medioambientales (obra de confianza)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3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Talleres de sensibilización medioambiental en escuela dirigido a niños, niñas y jóvenes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10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Campaña de difusión de reciclaje mediante concurso de afiches dirigido a niños, niñas y jóvenes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38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Evaluación participativa del programa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474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s-C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TRABAJANDO POR NUESTRO HUERTO COMUNITARIO</a:t>
                      </a:r>
                    </a:p>
                  </a:txBody>
                  <a:tcPr marL="7018" marR="7018" marT="70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Desarrollo de Boletín informativo con tips de cuidado y set de semillas, capsulas informativas que refuercen el contenido. Huerto en casa.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10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Recorrido diagnóstico para Taller confección de huertos comunitarios que será ubicado en la obra de confianza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10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 comunitario para la confección de huertos comunitarios que será ubicado en la obra de confianza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3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Ejecución de huertos comunitarios en obra de confianza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75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Mantención de huertos comunitarios en obra de confianza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25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364045"/>
              </p:ext>
            </p:extLst>
          </p:nvPr>
        </p:nvGraphicFramePr>
        <p:xfrm>
          <a:off x="741155" y="669036"/>
          <a:ext cx="10056713" cy="3226943"/>
        </p:xfrm>
        <a:graphic>
          <a:graphicData uri="http://schemas.openxmlformats.org/drawingml/2006/table">
            <a:tbl>
              <a:tblPr firstRow="1" firstCol="1" bandRow="1"/>
              <a:tblGrid>
                <a:gridCol w="1914798"/>
                <a:gridCol w="8141915"/>
              </a:tblGrid>
              <a:tr h="1905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ACTIVIDADES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Línea de intervención 1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 VECINAL DE SEGURIDAD BARRIAL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</a:tr>
              <a:tr h="12192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Elaboración de catastro preliminar de actores relevantes en temas de seguridad a nivel comunal, especialmente en el territorio 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69545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Difusión temáticas de seguridad en boletines informativos para la comunidad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69545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Diagnóstico de los tópicos de seguridad más significativos a trabajar en el territorio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80975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Elaboración y validación Plan de trabajo (anual y permanente)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80975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Levantamiento y coordinación de actores claves de los sectores del barrio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651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Mesas de Trabajo entre representantes de la comunidad y red de seguridad de la comuna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651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Actividad comunitaria de Difusión red de seguridad barrial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Línea de intervención 2</a:t>
                      </a:r>
                      <a:endParaRPr lang="es-CL" sz="1100" kern="80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CAMPAÑA DE SENSIBILIZACIÓN SOBRE SEGURIDAD VIAL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Difusión en boletines temáticas de seguridad vial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Diagnóstico Participativo  y validación Seguridad Vial.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Elaboración y validación de Plan de trabajo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399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Implementación plan de trabajo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67005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Planificación y Diseño Campaña Vial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Lanzamiento y difusión Concurso Buena Practica Vial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Actividad de cierre Campaña, conmemoración día internacional de la educación vial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Asamblea de </a:t>
                      </a:r>
                      <a:r>
                        <a:rPr lang="es-CL" sz="800" kern="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evaluaci</a:t>
                      </a: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s-CL" sz="800" kern="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es-CL" sz="800" kern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la actividad</a:t>
                      </a:r>
                      <a:endParaRPr lang="es-CL" sz="1100" kern="8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490939"/>
              </p:ext>
            </p:extLst>
          </p:nvPr>
        </p:nvGraphicFramePr>
        <p:xfrm>
          <a:off x="741155" y="3887788"/>
          <a:ext cx="10056713" cy="3265865"/>
        </p:xfrm>
        <a:graphic>
          <a:graphicData uri="http://schemas.openxmlformats.org/drawingml/2006/table">
            <a:tbl>
              <a:tblPr firstRow="1" firstCol="1" bandRow="1"/>
              <a:tblGrid>
                <a:gridCol w="2898345"/>
                <a:gridCol w="7158368"/>
              </a:tblGrid>
              <a:tr h="1905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Presupuesto del proyecto M$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Presupuesto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Describir requerimiento a adquirir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 Vecinal de Seguridad Barrial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                                                  400.000           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Honorarios para diseñador/a gráfico para material de difusión y plan de acción ante siniestros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     300.000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Servicio de catering para reuniones de la red vecinal de seguridad barrial (12 reuniones) máximo 20 personas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     200.000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Artículos de oficina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     300.000 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Impresión de material de difusión (papelería) de la red vecinal de seguridad barrial y planes de acción para la comunidad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                                                     300.000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Impresión de material para ser instalado en el espacio público (pancartas, señaléticas, distintivos para cada vivienda, entre otros)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                                                     300.000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Gastos operacionales para actividades masivas(juegos para niños y niñas, toldos, agua, protector solar, traslado, entre otros)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64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Campaña de sensibilización sobre seguridad vial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    400.000          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Honorarios para diseñador/a gráfico para material de difusión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    800.000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Honorarios equipo audiovisual (2 profesionales) para documentar concurso ¿cuál es tu buena práctica?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                                                    200.000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Honorarios tallerista  para taller de orientación creativa (3 sesiones) máximo 20 personas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                                                    200.000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Gastos operacionales taller (catering, materiales, entre otros)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    300.000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Gastos para actividad de lanzamiento (catering, materiales, sonido)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                                                    300.000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Gastos operacionales para actividad de cierre (catering, materiales, sonido; arriendo de sillas, mesas, telón entre otros)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                                                 4.000.000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L" sz="1100" kern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561090"/>
              </p:ext>
            </p:extLst>
          </p:nvPr>
        </p:nvGraphicFramePr>
        <p:xfrm>
          <a:off x="923647" y="286723"/>
          <a:ext cx="10247311" cy="4670497"/>
        </p:xfrm>
        <a:graphic>
          <a:graphicData uri="http://schemas.openxmlformats.org/drawingml/2006/table">
            <a:tbl>
              <a:tblPr/>
              <a:tblGrid>
                <a:gridCol w="2116953"/>
                <a:gridCol w="2119380"/>
                <a:gridCol w="242770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  <a:gridCol w="240342"/>
              </a:tblGrid>
              <a:tr h="15401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900" b="1" i="0" u="none" strike="noStrike" dirty="0">
                          <a:solidFill>
                            <a:srgbClr val="203764"/>
                          </a:solidFill>
                          <a:effectLst/>
                          <a:latin typeface="Calibri" panose="020F0502020204030204" pitchFamily="34" charset="0"/>
                        </a:rPr>
                        <a:t>PLAN DE GESTION SOCIAL SEGURIDAD BARRIAL "NOS CUIDAMOS ENTRE TOD@S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61719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Proyecto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Actividades</a:t>
                      </a:r>
                    </a:p>
                  </a:txBody>
                  <a:tcPr marL="7701" marR="7701" marT="77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DIC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ENE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DIC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ENE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7701" marR="7701" marT="77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</a:tr>
              <a:tr h="414308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es-C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VECINAL DE SEGURIDAD BARRIAL</a:t>
                      </a:r>
                    </a:p>
                  </a:txBody>
                  <a:tcPr marL="7701" marR="7701" marT="7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Elaboración de catastro preliminar de actores relevantes en temas de seguridad a nivel comunal, especialmente en el territorio 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Difusión temáticas de seguridad en boletines informativos para la comunidad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Diagnóstico de los tópicos de seguridad más significativos a trabajar en el territorio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Elaboración y validación Plan de trabajo (anual y permanente)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Levantamiento y coordinación de actores claves de los sectores del barrio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Mesas de Trabajo entre representantes de la comunidad y red de seguridad de la comuna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</a:tr>
              <a:tr h="3157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Actividad comunitaria de Difusión red de seguridad barrial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rowSpan="8">
                  <a:txBody>
                    <a:bodyPr/>
                    <a:lstStyle/>
                    <a:p>
                      <a:pPr algn="ctr" rtl="0" fontAlgn="ctr"/>
                      <a:r>
                        <a:rPr lang="es-CL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CAMPAÑA DE SENSIBILIZACIÓN SOBRE SEGURIDAD VIAL</a:t>
                      </a:r>
                    </a:p>
                  </a:txBody>
                  <a:tcPr marL="7701" marR="7701" marT="7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Difusión en boletines temáticas de seguridad vial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Diagnóstico Participativo  y validación Seguridad Vial.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1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Elaboración y validación de Plan de trabajo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1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Implementación plan de trabajo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1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Planificación y Diseño Campaña Vial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Lanzamiento y difusión Concurso Buena Practica Vial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30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Actividad de cierre Campaña, conmemoración día internacional de la educación vial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1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Asamblea de evaluación de la actividad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1" marR="7701" marT="77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99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782999" y="177140"/>
            <a:ext cx="649922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tabLst>
                <a:tab pos="990600" algn="l"/>
              </a:tabLst>
            </a:pPr>
            <a:r>
              <a:rPr kumimoji="0" lang="es-ES" sz="13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Fortalecimiento de las Organizaciones del Barrio</a:t>
            </a:r>
            <a:endParaRPr kumimoji="0" lang="es-ES" sz="18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001729"/>
              </p:ext>
            </p:extLst>
          </p:nvPr>
        </p:nvGraphicFramePr>
        <p:xfrm>
          <a:off x="946227" y="1950726"/>
          <a:ext cx="9988396" cy="4789754"/>
        </p:xfrm>
        <a:graphic>
          <a:graphicData uri="http://schemas.openxmlformats.org/drawingml/2006/table">
            <a:tbl>
              <a:tblPr firstRow="1" firstCol="1" bandRow="1"/>
              <a:tblGrid>
                <a:gridCol w="1003344"/>
                <a:gridCol w="2382371"/>
                <a:gridCol w="968938"/>
                <a:gridCol w="1003344"/>
                <a:gridCol w="898687"/>
                <a:gridCol w="1110278"/>
                <a:gridCol w="1121652"/>
                <a:gridCol w="1499782"/>
              </a:tblGrid>
              <a:tr h="240270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 de fortalecimiento de las organizaciones del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Objetivo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Descripción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Mapa de actores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Destinatario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Hallazgos a abordar en el proyecto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Enfoque del proyecto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Resultados medibles y esperados del proyecto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2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Directo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Indirectos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165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Fortalecer la </a:t>
                      </a:r>
                      <a:r>
                        <a:rPr lang="es-CL" sz="800" kern="8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asociatividad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 las organizaciones promoviendo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sentido de pertenencia de los vecinos/as con el territorio y el uso del espacio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público. Además del trabajo colaborativo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entre ellas.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Para potenciar el trabajo colaborativo entre los dirigentes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y sus comunidades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se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considera por una parte, la realización de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 conjunto de talleres denominado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“Recopilando herramientas para la organización social” que involucre a distintos actores de la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comunidad con la finalidad de desarrollar competencias de liderazgo y gestión comunitaria.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 segundo lugar, se encuentra la línea de intervención denominada Promoviendo la participación ciudadana “La plaza la cuidamos… la plaza la ocupamos”, instancia en la que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 promoverán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actividades para diversos grupos </a:t>
                      </a:r>
                      <a:r>
                        <a:rPr lang="es-CL" sz="800" kern="800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etáreos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que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constituirán una mesa de trabajo para la planificación de actividades de sensibilización respecto al uso de los espacios públicos, especialmente de la Plaza Diagonal O´Higgins. En tercer lugar, se incluye una línea de acción referida a la Administración del equipamiento de la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plaza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desarrollando participativamente el Manual de uso y Mantención de los equipamientos comunitarios y concientización del buen uso de los espacios públicos.</a:t>
                      </a: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Dirigentes sociales del territorio  / Vecinos y vecinas interesadas en participar / Socios de organizaciones sociales del territorio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de dirigentes sociales que participan en talleres y charlas    /   N° de niños, niñas y jóvenes participantes de espacios de sensibilización y campañas promocionales de participación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Todos los vecinos y vecinas que habitan o transitan por el polígono de intervención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proyecto se sostiene en la necesidad de dejar capacidades instaladas en el territorio que conduzcan a fortalecer la participación en organizaciones comunitarias, así como a fomentar el tejido social del sector Casa de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Máquinas a través de actividades que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propicien la diversidad de uso de los espacios.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Otro de los hallazgos a abordar es la revisión de la documentación de las actuales organizaciones territoriales, debido a que no se encuentran vigentes ni en condiciones de postular fondos </a:t>
                      </a:r>
                      <a:r>
                        <a:rPr lang="es-CL" sz="800" kern="800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concursables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proyecto tiene un enfoque de redes comunitarias y de autonomía en la gestión de los proyectos y programas por parte de los líderes y dirigentes de las organizaciones del barrio, por lo cual se propone su capacitación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Además de la activación comunitaria a partir de actividades de esparcimiento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y reconocimiento entre los vecinos.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Catastro de organizaciones sociales del territorio</a:t>
                      </a:r>
                    </a:p>
                    <a:p>
                      <a:pPr marL="0" indent="63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Actualización documentación organizaciones para postulación a proyectos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•Actualización estatutos y libro de socios.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•Desarrollo de competencias brecha digital.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•Definir límites territoriales de cada junta de vecinos.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•Desarrollo de talleres formativos (Tipos de liderazgo, gestión de infraestructura comunitaria)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•Manual uso y Mantención PGO y Espacios comunitarios.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•Potenciar y capacitar organización CVD como potenciales administradores.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Incremento de la participación de los vecinos de los tres sectores del barrio.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Desarrollo de competencias liderazgo y gestión de proyectos.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446908"/>
              </p:ext>
            </p:extLst>
          </p:nvPr>
        </p:nvGraphicFramePr>
        <p:xfrm>
          <a:off x="1263986" y="469528"/>
          <a:ext cx="10246014" cy="1445288"/>
        </p:xfrm>
        <a:graphic>
          <a:graphicData uri="http://schemas.openxmlformats.org/drawingml/2006/table">
            <a:tbl>
              <a:tblPr firstRow="1" firstCol="1" bandRow="1"/>
              <a:tblGrid>
                <a:gridCol w="1352889"/>
                <a:gridCol w="2943954"/>
                <a:gridCol w="5949171"/>
              </a:tblGrid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Región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Antofagasta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Comuna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Mejillones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Barrio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Casa de Máquinas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Ejecutor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Dupla Barrial PQMB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Fecha inicio fase II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1 de Febrero 2020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Fecha término fase II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30 Septiembre 2022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Nombre proyecto PGO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Plaza </a:t>
                      </a:r>
                      <a:r>
                        <a:rPr lang="es-CL" sz="800" kern="8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O´Higginis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Eje de integración Sargento Gabriel Silva, Recorrido Patrimonial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Código de Obra PGO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No aplica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Estado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 diseño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597970"/>
              </p:ext>
            </p:extLst>
          </p:nvPr>
        </p:nvGraphicFramePr>
        <p:xfrm>
          <a:off x="5635257" y="469528"/>
          <a:ext cx="4708151" cy="1447071"/>
        </p:xfrm>
        <a:graphic>
          <a:graphicData uri="http://schemas.openxmlformats.org/drawingml/2006/table">
            <a:tbl>
              <a:tblPr firstRow="1" firstCol="1" bandRow="1"/>
              <a:tblGrid>
                <a:gridCol w="1653084"/>
                <a:gridCol w="3055067"/>
              </a:tblGrid>
              <a:tr h="1787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Marco presupuestario PGS M$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$20.000.000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7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Nombre proyecto PGS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Fortalecimiento de las organizaciones del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Código de proyecto PGS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Sin información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$4.000.000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Financiamiento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 Quiero Mi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Categoría PGS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Convivencia Vecinal, Apropiación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y Uso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Eje transversal prioritario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Inclusión e Identidad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Inicio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Julio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Término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Julio 2022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51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07483"/>
              </p:ext>
            </p:extLst>
          </p:nvPr>
        </p:nvGraphicFramePr>
        <p:xfrm>
          <a:off x="1265274" y="89812"/>
          <a:ext cx="9303765" cy="1763129"/>
        </p:xfrm>
        <a:graphic>
          <a:graphicData uri="http://schemas.openxmlformats.org/drawingml/2006/table">
            <a:tbl>
              <a:tblPr firstRow="1" firstCol="1" bandRow="1"/>
              <a:tblGrid>
                <a:gridCol w="1525427"/>
                <a:gridCol w="7778338"/>
              </a:tblGrid>
              <a:tr h="21853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ACTIVIDADES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marL="0" marR="0" indent="0" algn="l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b="1" kern="8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Línea de intervención 1</a:t>
                      </a:r>
                      <a:endParaRPr lang="es-CL" sz="800" kern="80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Recopilando herramientas para la organización social</a:t>
                      </a:r>
                      <a:endParaRPr lang="es-CL" sz="800" kern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162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Desarrollar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catastro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 organizaciones sociales del territorio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Acompañamiento y desarrollo de competencias de los dirigentes en plataformas virtuales.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Elaborar</a:t>
                      </a:r>
                      <a:r>
                        <a:rPr lang="es-CL" sz="800" kern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y difundir Manual de conexión a Plataformas (Zoom y </a:t>
                      </a:r>
                      <a:r>
                        <a:rPr lang="es-CL" sz="800" kern="800" baseline="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Meet</a:t>
                      </a:r>
                      <a:r>
                        <a:rPr lang="es-CL" sz="800" kern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Acompañamiento</a:t>
                      </a:r>
                      <a:r>
                        <a:rPr lang="es-CL" sz="800" kern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actualización de documentación de las organizaciones territoriales para postulación a proyectos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marL="0" marR="0" indent="0" algn="l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Desarrollo de talleres formativos sobre liderazgo y gestión comunitaria (certificado)</a:t>
                      </a:r>
                      <a:endParaRPr lang="es-CL" sz="800" kern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marL="0" marR="0" indent="0" algn="l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Desarrollo de actividad virtual de reconocimiento a los dirigentes</a:t>
                      </a: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Acompañamiento</a:t>
                      </a:r>
                      <a:r>
                        <a:rPr lang="es-CL" sz="800" kern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elaboración de Proyectos para postulación a Fondos </a:t>
                      </a:r>
                      <a:r>
                        <a:rPr lang="es-CL" sz="800" kern="800" baseline="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Concursables</a:t>
                      </a:r>
                      <a:r>
                        <a:rPr lang="es-CL" sz="800" kern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(Trabajo con organizaciones del barrio)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Actividades de promoción de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liderazgos infantiles. Talleres p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ara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niños y niñas sobre participación infantil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960570"/>
              </p:ext>
            </p:extLst>
          </p:nvPr>
        </p:nvGraphicFramePr>
        <p:xfrm>
          <a:off x="1271351" y="1899525"/>
          <a:ext cx="9338148" cy="959366"/>
        </p:xfrm>
        <a:graphic>
          <a:graphicData uri="http://schemas.openxmlformats.org/drawingml/2006/table">
            <a:tbl>
              <a:tblPr firstRow="1" firstCol="1" bandRow="1"/>
              <a:tblGrid>
                <a:gridCol w="1575666"/>
                <a:gridCol w="7762482"/>
              </a:tblGrid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Línea de intervención 2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Promoviendo la participación ciudadana "La plaza la cuidamos… La plaza la ocupamos"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0730">
                <a:tc gridSpan="2">
                  <a:txBody>
                    <a:bodyPr/>
                    <a:lstStyle/>
                    <a:p>
                      <a:pPr marL="0" marR="0" indent="0" algn="l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Desarrollo  boletín informativo herramientas digitales</a:t>
                      </a: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40730">
                <a:tc gridSpan="2">
                  <a:txBody>
                    <a:bodyPr/>
                    <a:lstStyle/>
                    <a:p>
                      <a:pPr marL="0" marR="0" indent="0" algn="l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Conformación mesa de trabajo y elaboración de plan de trabajo de sensibilización sobre el uso de los espacio públicos</a:t>
                      </a:r>
                      <a:endParaRPr lang="es-CL" sz="800" kern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4073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Desarrollo de mesas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 trabajo para actividades de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sensibilización y buen uso de los espacios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y equipamientos del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5960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Diseño de campañas de sensibilización (concurso de afiches, festivales de talento, manejo de residuos domiciliarios, limpiezas colectivas, hermoseamiento de la plaza, entre otros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5946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Ejecución de actividades de sensibilización y diversificación del uso de los espacios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708644"/>
              </p:ext>
            </p:extLst>
          </p:nvPr>
        </p:nvGraphicFramePr>
        <p:xfrm>
          <a:off x="1265412" y="2898133"/>
          <a:ext cx="9373776" cy="1470327"/>
        </p:xfrm>
        <a:graphic>
          <a:graphicData uri="http://schemas.openxmlformats.org/drawingml/2006/table">
            <a:tbl>
              <a:tblPr firstRow="1" firstCol="1" bandRow="1"/>
              <a:tblGrid>
                <a:gridCol w="1576876"/>
                <a:gridCol w="7796900"/>
              </a:tblGrid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Línea de intervención 3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Administración del equipamiento de la plaza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0590">
                <a:tc gridSpan="2">
                  <a:txBody>
                    <a:bodyPr/>
                    <a:lstStyle/>
                    <a:p>
                      <a:pPr marL="0" marR="0" indent="0" algn="l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Talleres de elaboración Manual de</a:t>
                      </a:r>
                      <a:r>
                        <a:rPr lang="es-CL" sz="800" kern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Uso y Mantención de los espacios y equipamientos (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Definición participativa de estrategia comunitaria de administración de baños, cuidado de plantas, vagones, riego, huerto comunitario</a:t>
                      </a:r>
                      <a:r>
                        <a:rPr lang="es-CL" sz="800" kern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s-CL" sz="800" kern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7059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Mesas de trabajo con profesionales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municipales y dirigentes sociales del territorio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para aportar en el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desarrollo del Manual y Uso (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funciones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 administración de la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plaza)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32833">
                <a:tc gridSpan="2">
                  <a:txBody>
                    <a:bodyPr/>
                    <a:lstStyle/>
                    <a:p>
                      <a:pPr marL="0" marR="0" indent="0" algn="l" defTabSz="103674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Definición de equipo de administración comunitaria de la plaza </a:t>
                      </a:r>
                      <a:r>
                        <a:rPr lang="es-CL" sz="800" kern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(Mesas</a:t>
                      </a:r>
                      <a:r>
                        <a:rPr lang="es-CL" sz="800" kern="8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trabajo con dirigentes de las organizaciones del barrio territoriales y funcionales)</a:t>
                      </a:r>
                      <a:endParaRPr lang="es-CL" sz="800" kern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Elaboración Manual de Uso y Mantención</a:t>
                      </a: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Validación Manual de Uso y Mantención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Difusión del Manual de Uso y Mantención y del</a:t>
                      </a:r>
                      <a:r>
                        <a:rPr lang="es-CL" sz="800" kern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Equipo de administración comunitaria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84260"/>
              </p:ext>
            </p:extLst>
          </p:nvPr>
        </p:nvGraphicFramePr>
        <p:xfrm>
          <a:off x="1244280" y="4565388"/>
          <a:ext cx="9372260" cy="2816484"/>
        </p:xfrm>
        <a:graphic>
          <a:graphicData uri="http://schemas.openxmlformats.org/drawingml/2006/table">
            <a:tbl>
              <a:tblPr firstRow="1" firstCol="1" bandRow="1"/>
              <a:tblGrid>
                <a:gridCol w="1582047"/>
                <a:gridCol w="1009017"/>
                <a:gridCol w="6781196"/>
              </a:tblGrid>
              <a:tr h="17162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 del proyecto M$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Describir requerimiento a adquirir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Taller "Recopilando herramientas para la organización social"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                   300.000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Material oficina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organización documentos organizaciones (Cuadernos, lapiceras, impresiones, timbres, libros socios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Taller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recopilando herramientas para la organización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social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              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Gastos operacionales taller recopilando herramientas para la organización social (catering, materiales, arriendo de insumos} para 20 personas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421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 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200.000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Actividad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reconocimiento dirigentes.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                     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Taller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 niños y niñas sobre participación infantil (cinco sesiones)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                             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300.000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Gastos operacionales taller con niños y niñas (catering, materiales, arriendo de insumos} para 20 personas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Promoviendo la participación ciudadana "La plaza la cuidamos… la plaza la ocupamos"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1.000.000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Gastos operacionales para actividades de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sensibilización y activación comunitaria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(materiales para niños y niñas, agua, protector solar, traslado, entre otros)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                   600.000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Material de difusión de actividades de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promoción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Administración del equipamiento de la plaza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                   200.000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Reuniones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coordinación de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 administración de la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plaza (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                                    200.000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Materiales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talleres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                     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4.000.000                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08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992152"/>
              </p:ext>
            </p:extLst>
          </p:nvPr>
        </p:nvGraphicFramePr>
        <p:xfrm>
          <a:off x="816768" y="397148"/>
          <a:ext cx="10247313" cy="2745952"/>
        </p:xfrm>
        <a:graphic>
          <a:graphicData uri="http://schemas.openxmlformats.org/drawingml/2006/table">
            <a:tbl>
              <a:tblPr firstRow="1" firstCol="1" bandRow="1"/>
              <a:tblGrid>
                <a:gridCol w="1914635"/>
                <a:gridCol w="676429"/>
                <a:gridCol w="7656249"/>
              </a:tblGrid>
              <a:tr h="17162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 del proyecto M$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Describir requerimiento a adquirir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Taller "Recopilando herramientas para la organización social"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                    500.000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Honorarios 2 profesionales a cargo de relatoría del taller recopilando herramientas para la organización social (cinco sesiones)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                                     200.000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Gastos operacionales taller recopilando herramientas para la organización social (catering, materiales, arriendo de insumos} para 20 personas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                    100.000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Material de oficina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                                     500.000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Honorarios 2 profesionales a cargo de relatoría del taller con niños y niñas sobre participación infantil (cinco sesiones)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                                    400.000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Gastos operacionales taller con niños y niñas (catering, materiales, arriendo de insumos} para 20 personas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Promoviendo la participación ciudadana "La plaza la cuidamos… la plaza la ocupamos"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                   300.000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Honorarios para diseñador/a gráfico para material de difusión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                                   1.000.000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Gastos operacionales para actividades de sensibilización (materiales para niños y niñas, agua, protector solar, traslado, entre otros)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                   600.000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Material de difusión de actividades de promoción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Administración del equipamiento de la plaza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                       200.000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Reuniones mensuales de seguimiento de la administración de la plaza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                                     200.000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Materiales de oficina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1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                                  4.000.000                 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0045" marR="400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5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19132"/>
              </p:ext>
            </p:extLst>
          </p:nvPr>
        </p:nvGraphicFramePr>
        <p:xfrm>
          <a:off x="1235032" y="629390"/>
          <a:ext cx="9666514" cy="6561431"/>
        </p:xfrm>
        <a:graphic>
          <a:graphicData uri="http://schemas.openxmlformats.org/drawingml/2006/table">
            <a:tbl>
              <a:tblPr/>
              <a:tblGrid>
                <a:gridCol w="1996967"/>
                <a:gridCol w="1999257"/>
                <a:gridCol w="22901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  <a:gridCol w="226720"/>
              </a:tblGrid>
              <a:tr h="14437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700" b="1" i="0" u="none" strike="noStrike" dirty="0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PLAN DE GESTION SOCIAL FORTALECIMIENTO DE LAS ORGANIZACIONES</a:t>
                      </a:r>
                    </a:p>
                  </a:txBody>
                  <a:tcPr marL="5839" marR="5839" marT="58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5839" marR="5839" marT="58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5839" marR="5839" marT="58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839" marR="5839" marT="58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70987"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Proyecto</a:t>
                      </a:r>
                    </a:p>
                  </a:txBody>
                  <a:tcPr marL="5839" marR="5839" marT="58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Actividades</a:t>
                      </a:r>
                    </a:p>
                  </a:txBody>
                  <a:tcPr marL="5839" marR="5839" marT="58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DIC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ENE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DIC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ENE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700" b="0" i="0" u="none" strike="noStrike">
                          <a:solidFill>
                            <a:srgbClr val="833C0C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</a:tr>
              <a:tr h="288740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RECOPILANDO HERRAMIENTAS PARA LA ORGANIZACIÓN SOCIAL</a:t>
                      </a:r>
                      <a:b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C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Desarrollar catastro de organizaciones sociales del territorio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111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Acompañamiento y desarrollo de competencias de los dirigentes en plataformas virtuales.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Elaborar y difundir Manual de conexión a Plataformas (Zoom y Meet)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111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Acompañamiento actualización de documentación de las organizaciones territoriales para postulación a proyectos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Desarrollo de talleres formativos sobre liderazgo y gestión comunitaria 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Acompañamiento elaboración de Proyectos para postulación a Fondos Concursables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</a:tr>
              <a:tr h="29595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Talleres para niños y niñas sobre participación infantil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59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PROMOVIENDO LA PARTICIPACIÓN CIUDADANA "LA PLAZA LA CUIDAMOS… LA PLAZA LA OCUPAMOS"</a:t>
                      </a:r>
                    </a:p>
                  </a:txBody>
                  <a:tcPr marL="5839" marR="5839" marT="58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Difusión información</a:t>
                      </a:r>
                      <a:r>
                        <a:rPr lang="es-CL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WSP </a:t>
                      </a:r>
                      <a:r>
                        <a:rPr lang="es-CL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herramientas digitales (uso zoom)</a:t>
                      </a:r>
                      <a:endParaRPr lang="es-CL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75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Conformación mesa de trabajo y elaboración de plan de trabajo de sensibilización sobre el uso de los espacio públicos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111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Desarrollo de mesas de trabajo para actividades de sensibilización y buen uso de los espacios y equipamientos del barrio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Diseño de campañas y actividades de sensibilización 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5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Ejecución de actividades de sensibilización y diversificación del uso de los espacios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871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ADMINISTRACIÓN DEL EQUIPAMIENTO DE LA PLAZA</a:t>
                      </a:r>
                    </a:p>
                  </a:txBody>
                  <a:tcPr marL="5839" marR="5839" marT="58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Talleres de elaboración Manual de Uso y Mantención de los espacios y equipamientos 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481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Mesas de trabajo con profesionales municipales y dirigentes sociales del territorio para aportar en el desarrollo del Manual y Uso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Definición de equipo de administración comunitaria de la plaza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8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Elaboración Manual de Uso y Administración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371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Validación Manual de Uso y Mantención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5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Difusión del Manual de Uso y Mantención y del Equipo de administración comunitaria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47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98738" y="129624"/>
            <a:ext cx="586047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tabLst>
                <a:tab pos="990600" algn="l"/>
              </a:tabLst>
            </a:pPr>
            <a:r>
              <a:rPr kumimoji="0" lang="es-ES" sz="1300" b="1" i="0" u="none" strike="noStrike" cap="none" normalizeH="0" baseline="0" dirty="0" smtClean="0" bmk="_Toc38812521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Reconociendo Nuestras Historias de Barrio</a:t>
            </a:r>
            <a:endParaRPr kumimoji="0" lang="es-ES" sz="1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754169"/>
              </p:ext>
            </p:extLst>
          </p:nvPr>
        </p:nvGraphicFramePr>
        <p:xfrm>
          <a:off x="1276558" y="2258383"/>
          <a:ext cx="9327733" cy="5274564"/>
        </p:xfrm>
        <a:graphic>
          <a:graphicData uri="http://schemas.openxmlformats.org/drawingml/2006/table">
            <a:tbl>
              <a:tblPr firstRow="1" firstCol="1" bandRow="1"/>
              <a:tblGrid>
                <a:gridCol w="1039282"/>
                <a:gridCol w="2119964"/>
                <a:gridCol w="811078"/>
                <a:gridCol w="844409"/>
                <a:gridCol w="744414"/>
                <a:gridCol w="1111066"/>
                <a:gridCol w="1022180"/>
                <a:gridCol w="1635340"/>
              </a:tblGrid>
              <a:tr h="266700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 Reconociendo nuestra historia de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Objetivo del proyecto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Descripción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Mapa de actores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Destinatario del proyecto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Hallazgos a abordar en el proyecto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Enfoque del proyecto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Resultados medibles y esperados del proyecto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Directo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Indirectos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584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Reconstruir la memoria histórica del barrio a partir de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relatos de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vecinos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los tres sectores del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polígono,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permitiendo desarrollar el producto de la historia de Barrio.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Mejorar las condiciones sociales, históricas e </a:t>
                      </a:r>
                      <a:r>
                        <a:rPr lang="es-CL" sz="800" kern="8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identitarias</a:t>
                      </a: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los barrios que conforman el polígono a través del desarrollo de iniciativas de levantamiento y puesta en valor de los relatos </a:t>
                      </a:r>
                      <a:r>
                        <a:rPr lang="es-CL" sz="800" kern="8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identitarios</a:t>
                      </a: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la comunidad, dando sentido y fortaleciendo las iniciativas de obras, además de promover la educación histórica a través del espacio público.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 realizarán tareas de recopilación de información primaria, como entrevistas a personas de los distintos barrios del polígono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se documentarán y sistematizarán permitiendo desarrollar un relato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histórico </a:t>
                      </a:r>
                      <a:r>
                        <a:rPr lang="es-CL" sz="800" kern="800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identitario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los sectores del barrio.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Además se generarán instancias grupales, por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sector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 posteriormente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algunas actividades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que convoquen a vecinos y vecinas de los tres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sectores,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con la intención de ir complementando la información que se levante y dando forma a la narración.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Este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PGS considera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crucial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 participación de niños y niñas, por lo que se generará un espacio en el que se logre recoger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experiencias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 los modos de habitar de los niños en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territorio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pudiendo visualizar  y potenciar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vinculación con los barrios.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Finalmente, mediante una actividad de carácter comunitaria se lanzará el material de difusión de la historia de los barrios resguardando que sea entregada a lo menos un ejemplar por vivienda.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Juntas de vecinos (3), Club social Casa de Máquinas, Centros de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madres, Club Deportivo.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 personas y organizaciones históricas del barrio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Habitantes de la comuna de Mejillones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programa se justifica en la oportunidad manifestada por el interés y riqueza en la historia del barrio. Asimismo, por la dificultad de integrar los 3 barrios que conforman el polígono y que implican historias muy distintas, pero conducentes a la formación de un barrio más diverso y complejo. Se espera llegar a una visión compartida sobre el sector en el que viven, manteniendo la diferencia de los polígonos como parte de una comunidad más amplia.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enfoque del proyecto es de tipo </a:t>
                      </a:r>
                      <a:r>
                        <a:rPr lang="es-CL" sz="800" kern="8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identitario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y cultural, con sello de integración de los tres polígonos en una comprensión común de la formación de un barrio complejo y diverso.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•Levantamiento Historia del Barrio.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•Relevar elementos </a:t>
                      </a:r>
                      <a:r>
                        <a:rPr lang="es-CL" sz="800" kern="8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identitarios</a:t>
                      </a: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potenciales a considerar en el desarrollo de las obras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•Difusión periódica de información sistematizada (boletines, capsulas, actividades)</a:t>
                      </a:r>
                    </a:p>
                    <a:p>
                      <a:pPr marL="0" indent="9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CL" sz="800" kern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Producto Historia de Barrio (formato elección</a:t>
                      </a:r>
                      <a:r>
                        <a:rPr lang="es-CL" sz="800" kern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participativa)</a:t>
                      </a:r>
                      <a:endParaRPr lang="es-CL" sz="800" kern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986130"/>
              </p:ext>
            </p:extLst>
          </p:nvPr>
        </p:nvGraphicFramePr>
        <p:xfrm>
          <a:off x="1358989" y="683846"/>
          <a:ext cx="10246014" cy="1445288"/>
        </p:xfrm>
        <a:graphic>
          <a:graphicData uri="http://schemas.openxmlformats.org/drawingml/2006/table">
            <a:tbl>
              <a:tblPr firstRow="1" firstCol="1" bandRow="1"/>
              <a:tblGrid>
                <a:gridCol w="1352889"/>
                <a:gridCol w="2943954"/>
                <a:gridCol w="5949171"/>
              </a:tblGrid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Región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Antofagasta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Comuna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Mejillones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Barrio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Casa de Máquinas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Ejecutor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Dupla Barrial PQMB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Fecha inicio fase II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1 de Febrero 2020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Fecha término fase II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30 Septiembre 2022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Nombre proyecto PGO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Plaza </a:t>
                      </a:r>
                      <a:r>
                        <a:rPr lang="es-CL" sz="800" kern="8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O´Higginis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Eje de integración Sargento Gabriel Silva, Recorrido Patrimonial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Código de Obra PGO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No aplica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Estado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 diseño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CL" sz="800" kern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435159"/>
              </p:ext>
            </p:extLst>
          </p:nvPr>
        </p:nvGraphicFramePr>
        <p:xfrm>
          <a:off x="5738545" y="690490"/>
          <a:ext cx="4784651" cy="1447072"/>
        </p:xfrm>
        <a:graphic>
          <a:graphicData uri="http://schemas.openxmlformats.org/drawingml/2006/table">
            <a:tbl>
              <a:tblPr firstRow="1" firstCol="1" bandRow="1"/>
              <a:tblGrid>
                <a:gridCol w="1679944"/>
                <a:gridCol w="3104707"/>
              </a:tblGrid>
              <a:tr h="1787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Marco presupuestario PGS M$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$20.000.000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7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Nombre proyecto PGS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Reconociendo nuestra historia de barrio</a:t>
                      </a: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Código de proyecto PGS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Sin información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$9.000.000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Financiamiento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 Quiero Mi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Categoría PGS</a:t>
                      </a:r>
                      <a:endParaRPr lang="es-CL" sz="800" kern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Convivencia Vecinal, Apropiación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y Uso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Eje transversal prioritario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Identidad y Patrimonio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Inicio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Agosto 2020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Término del proyecto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Marzo 2021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3975" marR="3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19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073068"/>
              </p:ext>
            </p:extLst>
          </p:nvPr>
        </p:nvGraphicFramePr>
        <p:xfrm>
          <a:off x="1272782" y="700933"/>
          <a:ext cx="9327878" cy="2479675"/>
        </p:xfrm>
        <a:graphic>
          <a:graphicData uri="http://schemas.openxmlformats.org/drawingml/2006/table">
            <a:tbl>
              <a:tblPr firstRow="1" firstCol="1" bandRow="1"/>
              <a:tblGrid>
                <a:gridCol w="1914798"/>
                <a:gridCol w="7413080"/>
              </a:tblGrid>
              <a:tr h="1905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ACTIVIDADES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Línea de intervención 1</a:t>
                      </a:r>
                      <a:endParaRPr lang="es-CL" sz="1100" kern="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RESCATE DE LA MEMORIA HISTÓRICA DEL 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2192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Entrevista a actores claves de los tres sectores (familias antiguas, personajes)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954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Convocatoria a reuniones y actividades en el espacio público de reconstrucción histórica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954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Recopilación de información secundaria sobre la historia de los 3 barrios que conforman el polígono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809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Talleres de validación de la información levantada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809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Talleres guiados de levantamiento de elementos significativos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51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Taller con niños y niñas para recoger sus experiencias de habitar en el territorio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51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Definición de tipo de material de registro y difusión en actividad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Línea de intervención 2</a:t>
                      </a:r>
                      <a:endParaRPr lang="es-CL" sz="1100" kern="80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ELABORACIÓN Y DIFUSIÓN HISTORIA DE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Elaboración de material de registro por profesional contratado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1905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Lanzamiento de producto final y difusión del mismo (más la presentación de los nuevos nombres de calles y sectores del polígono)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1905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Entrega de material a vecinos y vecinas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17399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Evaluación participativa del proceso de reconstrucción de la historia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1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943055"/>
              </p:ext>
            </p:extLst>
          </p:nvPr>
        </p:nvGraphicFramePr>
        <p:xfrm>
          <a:off x="1278048" y="3462965"/>
          <a:ext cx="9324753" cy="1683193"/>
        </p:xfrm>
        <a:graphic>
          <a:graphicData uri="http://schemas.openxmlformats.org/drawingml/2006/table">
            <a:tbl>
              <a:tblPr firstRow="1" firstCol="1" bandRow="1"/>
              <a:tblGrid>
                <a:gridCol w="1768069"/>
                <a:gridCol w="1441098"/>
                <a:gridCol w="6115586"/>
              </a:tblGrid>
              <a:tr h="12020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b="1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 del proyecto M$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61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Presupuesto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Describir requerimiento a adquirir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25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1.500.000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Honorario levantamiento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(Talleres elementos </a:t>
                      </a:r>
                      <a:r>
                        <a:rPr lang="es-CL" sz="800" kern="800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identitarios</a:t>
                      </a:r>
                      <a:r>
                        <a:rPr lang="es-CL" sz="800" kern="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desarrollo relato)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00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1.000.000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Gastos operacionales (catering, materiales, arriendo de insumos, entre otros) reuniones de reconstrucción histórica de los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barrios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20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Material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talleres niños intervención espacio público.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20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2.000.000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Material de difusión de reconstrucción de la historia , a lo menos 1 copia por vivienda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20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4.000.000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Insumos para plasmar en el territorio imágenes de rescate de memoria (murales, mosaicos, entre otros)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13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$   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700.000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Actividad de lanzamiento de material elaborado para la reconstrucción de la historia de los 3 barrio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13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             </a:t>
                      </a:r>
                      <a:r>
                        <a:rPr lang="es-CL" sz="800" kern="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</a:t>
                      </a: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9.000.000                                  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800" kern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CL" sz="800" kern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304" marR="243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53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1143</TotalTime>
  <Words>4678</Words>
  <Application>Microsoft Office PowerPoint</Application>
  <PresentationFormat>Personalizado</PresentationFormat>
  <Paragraphs>2084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Marcela</cp:lastModifiedBy>
  <cp:revision>53</cp:revision>
  <dcterms:created xsi:type="dcterms:W3CDTF">2020-07-27T03:32:40Z</dcterms:created>
  <dcterms:modified xsi:type="dcterms:W3CDTF">2020-11-11T14:29:24Z</dcterms:modified>
</cp:coreProperties>
</file>